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267" r:id="rId3"/>
    <p:sldId id="268" r:id="rId4"/>
    <p:sldId id="271" r:id="rId5"/>
    <p:sldId id="277" r:id="rId6"/>
    <p:sldId id="286" r:id="rId7"/>
    <p:sldId id="266" r:id="rId8"/>
    <p:sldId id="275" r:id="rId9"/>
    <p:sldId id="280" r:id="rId10"/>
    <p:sldId id="281" r:id="rId11"/>
    <p:sldId id="278" r:id="rId12"/>
    <p:sldId id="27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894" y="22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10DF7-8916-4A03-A731-6C46F6A401D9}" type="datetimeFigureOut">
              <a:rPr lang="en-US" smtClean="0"/>
              <a:t>3/13/2012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1440FE-AE3B-4D6F-8E02-545F62B5FA8E}" type="slidenum">
              <a:rPr lang="en-US" smtClean="0"/>
              <a:t>‹#›</a:t>
            </a:fld>
            <a:endParaRPr lang="en-US"/>
          </a:p>
        </p:txBody>
      </p:sp>
    </p:spTree>
    <p:extLst>
      <p:ext uri="{BB962C8B-B14F-4D97-AF65-F5344CB8AC3E}">
        <p14:creationId xmlns:p14="http://schemas.microsoft.com/office/powerpoint/2010/main" val="3493674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apacesleadership.org/"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facebook.com/profile.php?id=100002659115679"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base">
              <a:lnSpc>
                <a:spcPct val="120000"/>
              </a:lnSpc>
              <a:spcBef>
                <a:spcPts val="600"/>
              </a:spcBef>
              <a:spcAft>
                <a:spcPts val="600"/>
              </a:spcAft>
            </a:pPr>
            <a:r>
              <a:rPr lang="en-US" sz="2000" dirty="0" smtClean="0"/>
              <a:t>Reduce breadth of info across the pcun.org site. Where “sister” CLI sites offer and maintain current info, link out and remove old info on pcun.org:</a:t>
            </a:r>
          </a:p>
          <a:p>
            <a:pPr lvl="1" fontAlgn="base">
              <a:lnSpc>
                <a:spcPct val="120000"/>
              </a:lnSpc>
              <a:spcBef>
                <a:spcPts val="600"/>
              </a:spcBef>
              <a:spcAft>
                <a:spcPts val="600"/>
              </a:spcAft>
            </a:pPr>
            <a:r>
              <a:rPr lang="en-US" sz="1600" dirty="0" smtClean="0"/>
              <a:t>Collapse the CLI tab on pcun.org to one page. Describe the mission of the CAPACES Leadership Institute, list the organizations that comprise it, and link to the </a:t>
            </a:r>
            <a:r>
              <a:rPr lang="en-US" sz="1600" u="sng" dirty="0" smtClean="0">
                <a:hlinkClick r:id="rId3"/>
              </a:rPr>
              <a:t>CLI website</a:t>
            </a:r>
            <a:r>
              <a:rPr lang="en-US" sz="1600" dirty="0" smtClean="0"/>
              <a:t> and its </a:t>
            </a:r>
            <a:r>
              <a:rPr lang="en-US" sz="1600" u="sng" dirty="0" err="1" smtClean="0">
                <a:hlinkClick r:id="rId4"/>
              </a:rPr>
              <a:t>Facebook</a:t>
            </a:r>
            <a:r>
              <a:rPr lang="en-US" sz="1600" u="sng" dirty="0" smtClean="0">
                <a:hlinkClick r:id="rId4"/>
              </a:rPr>
              <a:t> page</a:t>
            </a:r>
            <a:r>
              <a:rPr lang="en-US" sz="1600" dirty="0" smtClean="0"/>
              <a:t>.</a:t>
            </a:r>
          </a:p>
          <a:p>
            <a:pPr lvl="1" fontAlgn="base">
              <a:lnSpc>
                <a:spcPct val="120000"/>
              </a:lnSpc>
              <a:spcBef>
                <a:spcPts val="600"/>
              </a:spcBef>
              <a:spcAft>
                <a:spcPts val="600"/>
              </a:spcAft>
            </a:pPr>
            <a:r>
              <a:rPr lang="en-US" sz="1600" dirty="0" smtClean="0"/>
              <a:t>Build a library of existing resources and upcoming publications about PCUN. Consolidate PCUN History tab, Publications tab.</a:t>
            </a:r>
          </a:p>
          <a:p>
            <a:endParaRPr lang="en-US" dirty="0"/>
          </a:p>
        </p:txBody>
      </p:sp>
      <p:sp>
        <p:nvSpPr>
          <p:cNvPr id="4" name="Slide Number Placeholder 3"/>
          <p:cNvSpPr>
            <a:spLocks noGrp="1"/>
          </p:cNvSpPr>
          <p:nvPr>
            <p:ph type="sldNum" sz="quarter" idx="10"/>
          </p:nvPr>
        </p:nvSpPr>
        <p:spPr/>
        <p:txBody>
          <a:bodyPr/>
          <a:lstStyle/>
          <a:p>
            <a:fld id="{381440FE-AE3B-4D6F-8E02-545F62B5FA8E}"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3491862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3820244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261653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37944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2919742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654877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682024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2842821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253152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581814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B3DA2-B577-4D1D-A30D-32C2540C7808}" type="datetimeFigureOut">
              <a:rPr lang="en-US" smtClean="0"/>
              <a:pPr/>
              <a:t>3/13/2012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1659214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B3DA2-B577-4D1D-A30D-32C2540C7808}" type="datetimeFigureOut">
              <a:rPr lang="en-US" smtClean="0"/>
              <a:pPr/>
              <a:t>3/13/2012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D04CD4-3543-427C-8EDD-9C651B343F26}" type="slidenum">
              <a:rPr lang="en-US" smtClean="0"/>
              <a:pPr/>
              <a:t>‹#›</a:t>
            </a:fld>
            <a:endParaRPr lang="en-US" dirty="0"/>
          </a:p>
        </p:txBody>
      </p:sp>
    </p:spTree>
    <p:extLst>
      <p:ext uri="{BB962C8B-B14F-4D97-AF65-F5344CB8AC3E}">
        <p14:creationId xmlns:p14="http://schemas.microsoft.com/office/powerpoint/2010/main" val="1941682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capacesleadership.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PCUN Mission</a:t>
            </a:r>
            <a:endParaRPr lang="en-US" dirty="0"/>
          </a:p>
        </p:txBody>
      </p:sp>
      <p:sp>
        <p:nvSpPr>
          <p:cNvPr id="3" name="Content Placeholder 2"/>
          <p:cNvSpPr>
            <a:spLocks noGrp="1"/>
          </p:cNvSpPr>
          <p:nvPr>
            <p:ph idx="1"/>
          </p:nvPr>
        </p:nvSpPr>
        <p:spPr>
          <a:xfrm>
            <a:off x="457200" y="1447800"/>
            <a:ext cx="8229600" cy="4525963"/>
          </a:xfrm>
        </p:spPr>
        <p:txBody>
          <a:bodyPr>
            <a:noAutofit/>
          </a:bodyPr>
          <a:lstStyle/>
          <a:p>
            <a:r>
              <a:rPr lang="en-US" sz="2000" dirty="0" smtClean="0"/>
              <a:t>PCUN's fundamental goal is to empower farmworkers to understand and take action against systematic exploitation and all of its effects. </a:t>
            </a:r>
          </a:p>
          <a:p>
            <a:r>
              <a:rPr lang="en-US" sz="2000" dirty="0" smtClean="0"/>
              <a:t>PCUN is involved in community and workplace organizing on many different levels.</a:t>
            </a:r>
          </a:p>
          <a:p>
            <a:r>
              <a:rPr lang="en-US" sz="2000" dirty="0" smtClean="0"/>
              <a:t>PCUN collaborates with other organizations to:</a:t>
            </a:r>
          </a:p>
          <a:p>
            <a:pPr lvl="1"/>
            <a:r>
              <a:rPr lang="en-US" sz="1600" dirty="0" smtClean="0"/>
              <a:t>Promote legalization for undocumented workers </a:t>
            </a:r>
          </a:p>
          <a:p>
            <a:pPr lvl="1"/>
            <a:r>
              <a:rPr lang="en-US" sz="1600" dirty="0" smtClean="0"/>
              <a:t>Ensure immigrants' rights</a:t>
            </a:r>
          </a:p>
          <a:p>
            <a:pPr lvl="1"/>
            <a:r>
              <a:rPr lang="en-US" sz="1600" dirty="0" smtClean="0"/>
              <a:t>Advocates to protect farmworkers' rights</a:t>
            </a:r>
          </a:p>
          <a:p>
            <a:r>
              <a:rPr lang="en-US" sz="2000" dirty="0" smtClean="0"/>
              <a:t>PCUN's Workplace Health projects involve national and statewide collaboration around issues such as:</a:t>
            </a:r>
          </a:p>
          <a:p>
            <a:pPr lvl="1"/>
            <a:r>
              <a:rPr lang="en-US" sz="1600" dirty="0"/>
              <a:t>D</a:t>
            </a:r>
            <a:r>
              <a:rPr lang="en-US" sz="1600" dirty="0" smtClean="0"/>
              <a:t>ocumenting pesticide exposure</a:t>
            </a:r>
          </a:p>
          <a:p>
            <a:pPr lvl="1"/>
            <a:r>
              <a:rPr lang="en-US" sz="1600" dirty="0"/>
              <a:t>C</a:t>
            </a:r>
            <a:r>
              <a:rPr lang="en-US" sz="1600" dirty="0" smtClean="0"/>
              <a:t>ontrolling pesticide use</a:t>
            </a:r>
          </a:p>
          <a:p>
            <a:pPr lvl="1"/>
            <a:r>
              <a:rPr lang="en-US" sz="1600" dirty="0" smtClean="0"/>
              <a:t> Educating workers on safer practices</a:t>
            </a:r>
          </a:p>
          <a:p>
            <a:pPr lvl="1">
              <a:spcBef>
                <a:spcPts val="600"/>
              </a:spcBef>
              <a:spcAft>
                <a:spcPts val="600"/>
              </a:spcAft>
            </a:pPr>
            <a:r>
              <a:rPr lang="en-US" sz="1600" dirty="0"/>
              <a:t>C</a:t>
            </a:r>
            <a:r>
              <a:rPr lang="en-US" sz="1600" dirty="0" smtClean="0"/>
              <a:t>ombatting workplace sexual harassment and assault </a:t>
            </a:r>
            <a:endParaRPr lang="en-US" sz="2000" dirty="0"/>
          </a:p>
        </p:txBody>
      </p:sp>
    </p:spTree>
    <p:extLst>
      <p:ext uri="{BB962C8B-B14F-4D97-AF65-F5344CB8AC3E}">
        <p14:creationId xmlns:p14="http://schemas.microsoft.com/office/powerpoint/2010/main" val="2767405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Sitewide</a:t>
            </a:r>
            <a:r>
              <a:rPr lang="en-US" dirty="0" smtClean="0"/>
              <a:t> Recommendations</a:t>
            </a:r>
            <a:endParaRPr lang="en-US" dirty="0"/>
          </a:p>
        </p:txBody>
      </p:sp>
      <p:sp>
        <p:nvSpPr>
          <p:cNvPr id="3" name="Content Placeholder 2"/>
          <p:cNvSpPr>
            <a:spLocks noGrp="1"/>
          </p:cNvSpPr>
          <p:nvPr>
            <p:ph idx="1"/>
          </p:nvPr>
        </p:nvSpPr>
        <p:spPr>
          <a:xfrm>
            <a:off x="457200" y="1600200"/>
            <a:ext cx="8229600" cy="4876800"/>
          </a:xfrm>
        </p:spPr>
        <p:txBody>
          <a:bodyPr>
            <a:noAutofit/>
          </a:bodyPr>
          <a:lstStyle/>
          <a:p>
            <a:pPr fontAlgn="base">
              <a:spcBef>
                <a:spcPts val="600"/>
              </a:spcBef>
              <a:spcAft>
                <a:spcPts val="600"/>
              </a:spcAft>
            </a:pPr>
            <a:r>
              <a:rPr lang="en-US" sz="2000" dirty="0"/>
              <a:t>Add clickable icon to </a:t>
            </a:r>
            <a:r>
              <a:rPr lang="en-US" sz="2000" dirty="0" smtClean="0"/>
              <a:t>CAPACES </a:t>
            </a:r>
            <a:r>
              <a:rPr lang="en-US" sz="2000" dirty="0"/>
              <a:t>page and a </a:t>
            </a:r>
            <a:r>
              <a:rPr lang="en-US" sz="2000" dirty="0" smtClean="0"/>
              <a:t>prominent </a:t>
            </a:r>
            <a:r>
              <a:rPr lang="en-US" sz="2000" dirty="0"/>
              <a:t>clickable </a:t>
            </a:r>
            <a:r>
              <a:rPr lang="en-US" sz="2000" dirty="0" smtClean="0"/>
              <a:t>KPCN logo</a:t>
            </a:r>
          </a:p>
          <a:p>
            <a:pPr fontAlgn="base">
              <a:spcBef>
                <a:spcPts val="600"/>
              </a:spcBef>
              <a:spcAft>
                <a:spcPts val="600"/>
              </a:spcAft>
            </a:pPr>
            <a:r>
              <a:rPr lang="en-US" sz="2000" dirty="0" smtClean="0"/>
              <a:t>Icon and link to Leadership Institute construction update on </a:t>
            </a:r>
            <a:r>
              <a:rPr lang="en-US" sz="2000" u="sng" dirty="0" smtClean="0">
                <a:hlinkClick r:id="rId3"/>
              </a:rPr>
              <a:t>CLI website</a:t>
            </a:r>
            <a:r>
              <a:rPr lang="en-US" sz="2000" dirty="0" smtClean="0"/>
              <a:t>. </a:t>
            </a:r>
          </a:p>
          <a:p>
            <a:pPr fontAlgn="base">
              <a:spcBef>
                <a:spcPts val="600"/>
              </a:spcBef>
              <a:spcAft>
                <a:spcPts val="600"/>
              </a:spcAft>
            </a:pPr>
            <a:r>
              <a:rPr lang="en-US" sz="2000" dirty="0" smtClean="0"/>
              <a:t>Place </a:t>
            </a:r>
            <a:r>
              <a:rPr lang="en-US" sz="2000" dirty="0" err="1" smtClean="0"/>
              <a:t>Facebook</a:t>
            </a:r>
            <a:r>
              <a:rPr lang="en-US" sz="2000" dirty="0" smtClean="0"/>
              <a:t> </a:t>
            </a:r>
            <a:r>
              <a:rPr lang="en-US" sz="2000" dirty="0"/>
              <a:t>and Twitter logos </a:t>
            </a:r>
            <a:r>
              <a:rPr lang="en-US" sz="2000" dirty="0" smtClean="0"/>
              <a:t>on home, video</a:t>
            </a:r>
            <a:r>
              <a:rPr lang="en-US" sz="2000" dirty="0"/>
              <a:t>, radio, </a:t>
            </a:r>
            <a:r>
              <a:rPr lang="en-US" sz="2000" dirty="0" smtClean="0"/>
              <a:t>events </a:t>
            </a:r>
            <a:r>
              <a:rPr lang="en-US" sz="2000" dirty="0"/>
              <a:t>and donation pages.</a:t>
            </a:r>
          </a:p>
          <a:p>
            <a:pPr fontAlgn="base">
              <a:spcBef>
                <a:spcPts val="600"/>
              </a:spcBef>
              <a:spcAft>
                <a:spcPts val="600"/>
              </a:spcAft>
            </a:pPr>
            <a:r>
              <a:rPr lang="en-US" sz="2000" dirty="0" smtClean="0"/>
              <a:t>Update information to encourage return visits and increase </a:t>
            </a:r>
            <a:r>
              <a:rPr lang="en-US" sz="2000" dirty="0"/>
              <a:t>SEO results</a:t>
            </a:r>
            <a:r>
              <a:rPr lang="en-US" sz="2000" dirty="0" smtClean="0"/>
              <a:t>.</a:t>
            </a:r>
          </a:p>
          <a:p>
            <a:pPr fontAlgn="base">
              <a:lnSpc>
                <a:spcPct val="120000"/>
              </a:lnSpc>
              <a:spcBef>
                <a:spcPts val="600"/>
              </a:spcBef>
              <a:spcAft>
                <a:spcPts val="600"/>
              </a:spcAft>
            </a:pPr>
            <a:r>
              <a:rPr lang="en-US" sz="2000" dirty="0" smtClean="0"/>
              <a:t>Reduce breadth of info across the pcun.org site. Where “sister” CLI sites offer and maintain current info, link out and remove old info on pcun.org.</a:t>
            </a:r>
          </a:p>
          <a:p>
            <a:pPr fontAlgn="base">
              <a:lnSpc>
                <a:spcPct val="120000"/>
              </a:lnSpc>
              <a:spcBef>
                <a:spcPts val="600"/>
              </a:spcBef>
              <a:spcAft>
                <a:spcPts val="600"/>
              </a:spcAft>
            </a:pPr>
            <a:r>
              <a:rPr lang="en-US" sz="2000" dirty="0" smtClean="0"/>
              <a:t>Add Community Discussion page for new and current members to discuss current topics with opportunity to repost, tweet, Like.</a:t>
            </a:r>
          </a:p>
          <a:p>
            <a:pPr fontAlgn="base">
              <a:lnSpc>
                <a:spcPct val="120000"/>
              </a:lnSpc>
              <a:spcBef>
                <a:spcPts val="600"/>
              </a:spcBef>
              <a:spcAft>
                <a:spcPts val="600"/>
              </a:spcAft>
            </a:pPr>
            <a:r>
              <a:rPr lang="en-US" sz="2000" dirty="0" smtClean="0"/>
              <a:t>Twitter - Tweet current topics &amp; events, and follow &amp;</a:t>
            </a:r>
            <a:r>
              <a:rPr lang="en-US" sz="2000" dirty="0" err="1" smtClean="0"/>
              <a:t>retweet</a:t>
            </a:r>
            <a:r>
              <a:rPr lang="en-US" sz="2000" dirty="0" smtClean="0"/>
              <a:t> others and organizations to build community and draw people to website.</a:t>
            </a:r>
          </a:p>
          <a:p>
            <a:pPr fontAlgn="base">
              <a:spcBef>
                <a:spcPts val="600"/>
              </a:spcBef>
              <a:spcAft>
                <a:spcPts val="600"/>
              </a:spcAft>
            </a:pPr>
            <a:endParaRPr lang="en-US" sz="2000" dirty="0"/>
          </a:p>
        </p:txBody>
      </p:sp>
    </p:spTree>
    <p:extLst>
      <p:ext uri="{BB962C8B-B14F-4D97-AF65-F5344CB8AC3E}">
        <p14:creationId xmlns:p14="http://schemas.microsoft.com/office/powerpoint/2010/main" val="2515566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KPCN Recommendations</a:t>
            </a:r>
            <a:endParaRPr lang="en-US" dirty="0"/>
          </a:p>
        </p:txBody>
      </p:sp>
      <p:sp>
        <p:nvSpPr>
          <p:cNvPr id="3" name="Content Placeholder 2"/>
          <p:cNvSpPr>
            <a:spLocks noGrp="1"/>
          </p:cNvSpPr>
          <p:nvPr>
            <p:ph idx="1"/>
          </p:nvPr>
        </p:nvSpPr>
        <p:spPr>
          <a:xfrm>
            <a:off x="457200" y="1447800"/>
            <a:ext cx="8229600" cy="4525963"/>
          </a:xfrm>
        </p:spPr>
        <p:txBody>
          <a:bodyPr>
            <a:normAutofit fontScale="40000" lnSpcReduction="20000"/>
          </a:bodyPr>
          <a:lstStyle/>
          <a:p>
            <a:endParaRPr lang="en-US" b="1" dirty="0"/>
          </a:p>
          <a:p>
            <a:pPr fontAlgn="base">
              <a:spcBef>
                <a:spcPts val="600"/>
              </a:spcBef>
              <a:spcAft>
                <a:spcPts val="600"/>
              </a:spcAft>
            </a:pPr>
            <a:r>
              <a:rPr lang="en-US" sz="4500" dirty="0" smtClean="0"/>
              <a:t>Offer </a:t>
            </a:r>
            <a:r>
              <a:rPr lang="en-US" sz="4500" dirty="0"/>
              <a:t>the radio schedule and link </a:t>
            </a:r>
            <a:r>
              <a:rPr lang="en-US" sz="4500" dirty="0" smtClean="0"/>
              <a:t>higher up </a:t>
            </a:r>
            <a:r>
              <a:rPr lang="en-US" sz="4500" dirty="0"/>
              <a:t>in the site architecture.</a:t>
            </a:r>
          </a:p>
          <a:p>
            <a:pPr fontAlgn="base">
              <a:spcBef>
                <a:spcPts val="600"/>
              </a:spcBef>
              <a:spcAft>
                <a:spcPts val="600"/>
              </a:spcAft>
            </a:pPr>
            <a:r>
              <a:rPr lang="en-US" sz="4500" dirty="0"/>
              <a:t>Coordinate a campaign and record special content significant to the organization's mission </a:t>
            </a:r>
            <a:endParaRPr lang="en-US" sz="4500" dirty="0" smtClean="0"/>
          </a:p>
          <a:p>
            <a:pPr fontAlgn="base">
              <a:spcBef>
                <a:spcPts val="600"/>
              </a:spcBef>
              <a:spcAft>
                <a:spcPts val="600"/>
              </a:spcAft>
            </a:pPr>
            <a:r>
              <a:rPr lang="en-US" sz="4500" dirty="0" smtClean="0"/>
              <a:t>Keep </a:t>
            </a:r>
            <a:r>
              <a:rPr lang="en-US" sz="4500" dirty="0"/>
              <a:t>3-5 short recordings related to the mission - and beneficial to the public - on the PCUN site before the audience exits to listen to the live stream. </a:t>
            </a:r>
          </a:p>
          <a:p>
            <a:pPr fontAlgn="base">
              <a:spcBef>
                <a:spcPts val="600"/>
              </a:spcBef>
              <a:spcAft>
                <a:spcPts val="600"/>
              </a:spcAft>
            </a:pPr>
            <a:r>
              <a:rPr lang="en-US" sz="4500" dirty="0"/>
              <a:t>Link podcasts on the Facebook page (which doesn't have many fans or much traffic/activity) back to the site and to the Twitter website. The Twitter page is actually a PCUN page and has more followers than Facebook.</a:t>
            </a:r>
          </a:p>
          <a:p>
            <a:pPr fontAlgn="base">
              <a:spcBef>
                <a:spcPts val="600"/>
              </a:spcBef>
              <a:spcAft>
                <a:spcPts val="600"/>
              </a:spcAft>
            </a:pPr>
            <a:r>
              <a:rPr lang="en-US" sz="4500" dirty="0"/>
              <a:t>Offer podcasts on iTunes as free and downloadable to cast a wider net than the 2 sites currently are, especially since the streaming function is already </a:t>
            </a:r>
            <a:r>
              <a:rPr lang="en-US" sz="4500" dirty="0" smtClean="0"/>
              <a:t>available</a:t>
            </a:r>
          </a:p>
          <a:p>
            <a:pPr fontAlgn="base">
              <a:spcBef>
                <a:spcPts val="600"/>
              </a:spcBef>
              <a:spcAft>
                <a:spcPts val="600"/>
              </a:spcAft>
            </a:pPr>
            <a:r>
              <a:rPr lang="en-US" sz="4500" dirty="0"/>
              <a:t>Offer merchandise. Even though there is a merchandise tab, there is nothing available for sale or a shopping </a:t>
            </a:r>
            <a:r>
              <a:rPr lang="en-US" sz="4500" dirty="0" smtClean="0"/>
              <a:t>cart</a:t>
            </a:r>
          </a:p>
          <a:p>
            <a:pPr fontAlgn="base">
              <a:spcBef>
                <a:spcPts val="600"/>
              </a:spcBef>
              <a:spcAft>
                <a:spcPts val="600"/>
              </a:spcAft>
            </a:pPr>
            <a:r>
              <a:rPr lang="en-US" sz="4500" dirty="0" smtClean="0"/>
              <a:t>Locate </a:t>
            </a:r>
            <a:r>
              <a:rPr lang="en-US" sz="4500" dirty="0"/>
              <a:t>and incorporate a Drupal module that would allow streaming from the PCUN site.</a:t>
            </a:r>
          </a:p>
          <a:p>
            <a:pPr fontAlgn="base">
              <a:spcBef>
                <a:spcPts val="600"/>
              </a:spcBef>
              <a:spcAft>
                <a:spcPts val="600"/>
              </a:spcAft>
            </a:pPr>
            <a:endParaRPr lang="en-US" sz="4500" dirty="0"/>
          </a:p>
          <a:p>
            <a:pPr>
              <a:lnSpc>
                <a:spcPct val="120000"/>
              </a:lnSpc>
              <a:spcBef>
                <a:spcPts val="600"/>
              </a:spcBef>
              <a:spcAft>
                <a:spcPts val="600"/>
              </a:spcAft>
            </a:pPr>
            <a:endParaRPr lang="en-US" sz="4500" dirty="0"/>
          </a:p>
        </p:txBody>
      </p:sp>
    </p:spTree>
    <p:extLst>
      <p:ext uri="{BB962C8B-B14F-4D97-AF65-F5344CB8AC3E}">
        <p14:creationId xmlns:p14="http://schemas.microsoft.com/office/powerpoint/2010/main" val="3663875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524000"/>
            <a:ext cx="8229600" cy="4525963"/>
          </a:xfrm>
        </p:spPr>
        <p:txBody>
          <a:bodyPr>
            <a:normAutofit/>
          </a:bodyPr>
          <a:lstStyle/>
          <a:p>
            <a:pPr fontAlgn="base"/>
            <a:r>
              <a:rPr lang="en-US" sz="2000" dirty="0" smtClean="0"/>
              <a:t>Understand the </a:t>
            </a:r>
            <a:r>
              <a:rPr lang="en-US" sz="2000" dirty="0"/>
              <a:t>reasons why people are coming to the website on the homepage so they don’t leave immediately</a:t>
            </a:r>
            <a:r>
              <a:rPr lang="en-US" sz="2000" dirty="0" smtClean="0"/>
              <a:t>.</a:t>
            </a:r>
            <a:br>
              <a:rPr lang="en-US" sz="2000" dirty="0" smtClean="0"/>
            </a:br>
            <a:endParaRPr lang="en-US" sz="2000" dirty="0"/>
          </a:p>
          <a:p>
            <a:pPr fontAlgn="base"/>
            <a:r>
              <a:rPr lang="en-US" sz="2000" dirty="0"/>
              <a:t>Keep them on the website longer by providing more engaging content like video, radio streaming, highlighting members and activities</a:t>
            </a:r>
            <a:r>
              <a:rPr lang="en-US" sz="2000" dirty="0" smtClean="0"/>
              <a:t>.</a:t>
            </a:r>
            <a:br>
              <a:rPr lang="en-US" sz="2000" dirty="0" smtClean="0"/>
            </a:br>
            <a:endParaRPr lang="en-US" sz="2000" dirty="0"/>
          </a:p>
          <a:p>
            <a:pPr fontAlgn="base"/>
            <a:r>
              <a:rPr lang="en-US" sz="2000" dirty="0"/>
              <a:t>Leverage interest via Twitter, Facebook and mobile functionality</a:t>
            </a:r>
            <a:r>
              <a:rPr lang="en-US" sz="2000" dirty="0" smtClean="0"/>
              <a:t>.</a:t>
            </a:r>
            <a:br>
              <a:rPr lang="en-US" sz="2000" dirty="0" smtClean="0"/>
            </a:br>
            <a:endParaRPr lang="en-US" sz="2000" dirty="0"/>
          </a:p>
          <a:p>
            <a:pPr fontAlgn="base"/>
            <a:r>
              <a:rPr lang="en-US" sz="2000" dirty="0"/>
              <a:t>Get more people to the website by increasing SEO through best practices</a:t>
            </a:r>
            <a:r>
              <a:rPr lang="en-US" sz="2000" dirty="0" smtClean="0"/>
              <a:t>.</a:t>
            </a:r>
            <a:br>
              <a:rPr lang="en-US" sz="2000" dirty="0" smtClean="0"/>
            </a:br>
            <a:endParaRPr lang="en-US" sz="2000" dirty="0"/>
          </a:p>
          <a:p>
            <a:pPr fontAlgn="base">
              <a:spcBef>
                <a:spcPts val="600"/>
              </a:spcBef>
              <a:spcAft>
                <a:spcPts val="600"/>
              </a:spcAft>
            </a:pPr>
            <a:r>
              <a:rPr lang="en-US" sz="2000" dirty="0"/>
              <a:t>Keep the content fresh. Consolidate and eliminate pages that are out of date or not consistently maintained.</a:t>
            </a:r>
          </a:p>
          <a:p>
            <a:pPr>
              <a:lnSpc>
                <a:spcPct val="120000"/>
              </a:lnSpc>
              <a:spcAft>
                <a:spcPts val="600"/>
              </a:spcAft>
            </a:pPr>
            <a:endParaRPr lang="en-US" sz="2000" dirty="0"/>
          </a:p>
        </p:txBody>
      </p:sp>
    </p:spTree>
    <p:extLst>
      <p:ext uri="{BB962C8B-B14F-4D97-AF65-F5344CB8AC3E}">
        <p14:creationId xmlns:p14="http://schemas.microsoft.com/office/powerpoint/2010/main" val="1216228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Visitors Overview Last 6 Months</a:t>
            </a:r>
            <a:endParaRPr lang="en-US" dirty="0"/>
          </a:p>
        </p:txBody>
      </p:sp>
      <p:pic>
        <p:nvPicPr>
          <p:cNvPr id="1026" name="Picture 2" descr="https://lh4.googleusercontent.com/pj6TMghC-KBy4rAehxvcqUC9Uq_7Rf_YAqXanEXr6p7f4HHtBlClu1Z7BiyCp6SoLmlpxTIjilyHqeObTfNodcHIwUb0iogGtuvArilNCSAZuqG1qZY"/>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1752600"/>
            <a:ext cx="5595936" cy="21265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lh4.googleusercontent.com/Mjo0pkpELKRFgYd_Ap1Zs1d2i0oTa_bIsbd64gEaFzgVsfV8cLWGs_lGcnhVD35vz1zk-MVP2PlElNfYXRSU55Te4mVqFsg4jzwh04wQOMQKpajuUW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4267200"/>
            <a:ext cx="5762625" cy="20262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1894774"/>
            <a:ext cx="2985655" cy="3724096"/>
          </a:xfrm>
          <a:prstGeom prst="rect">
            <a:avLst/>
          </a:prstGeom>
          <a:noFill/>
        </p:spPr>
        <p:txBody>
          <a:bodyPr wrap="square" rtlCol="0">
            <a:spAutoFit/>
          </a:bodyPr>
          <a:lstStyle/>
          <a:p>
            <a:pPr lvl="1"/>
            <a:r>
              <a:rPr lang="en-US" b="1" dirty="0" smtClean="0"/>
              <a:t>Historic since Launch</a:t>
            </a:r>
          </a:p>
          <a:p>
            <a:pPr marL="742950" lvl="1" indent="-285750">
              <a:buFont typeface="Arial" pitchFamily="34" charset="0"/>
              <a:buChar char="•"/>
            </a:pPr>
            <a:r>
              <a:rPr lang="en-US" sz="1400" dirty="0" smtClean="0"/>
              <a:t>200 - </a:t>
            </a:r>
            <a:r>
              <a:rPr lang="en-US" sz="1400" dirty="0"/>
              <a:t>300  </a:t>
            </a:r>
            <a:r>
              <a:rPr lang="en-US" sz="1400" dirty="0" smtClean="0"/>
              <a:t>visits/week</a:t>
            </a:r>
            <a:endParaRPr lang="en-US" sz="1400" dirty="0"/>
          </a:p>
          <a:p>
            <a:pPr marL="742950" lvl="1" indent="-285750">
              <a:buFont typeface="Arial" pitchFamily="34" charset="0"/>
              <a:buChar char="•"/>
            </a:pPr>
            <a:r>
              <a:rPr lang="en-US" sz="1400" dirty="0"/>
              <a:t>New Visits</a:t>
            </a:r>
            <a:r>
              <a:rPr lang="en-US" sz="1400" dirty="0" smtClean="0"/>
              <a:t>:</a:t>
            </a:r>
            <a:endParaRPr lang="en-US" sz="1400" dirty="0"/>
          </a:p>
          <a:p>
            <a:pPr marL="742950" lvl="1" indent="-285750">
              <a:buFont typeface="Arial" pitchFamily="34" charset="0"/>
              <a:buChar char="•"/>
            </a:pPr>
            <a:r>
              <a:rPr lang="en-US" sz="1400" dirty="0"/>
              <a:t>Bounce Rate: 50.27%</a:t>
            </a:r>
          </a:p>
          <a:p>
            <a:pPr marL="742950" lvl="1" indent="-285750">
              <a:buFont typeface="Arial" pitchFamily="34" charset="0"/>
              <a:buChar char="•"/>
            </a:pPr>
            <a:r>
              <a:rPr lang="en-US" sz="1400" dirty="0"/>
              <a:t>Avg. Time on Site: </a:t>
            </a:r>
            <a:r>
              <a:rPr lang="en-US" sz="1400" dirty="0" smtClean="0"/>
              <a:t>2:41 Min</a:t>
            </a:r>
            <a:endParaRPr lang="en-US" sz="1400" dirty="0"/>
          </a:p>
          <a:p>
            <a:pPr marL="742950" lvl="1" indent="-285750">
              <a:buFont typeface="Arial" pitchFamily="34" charset="0"/>
              <a:buChar char="•"/>
            </a:pPr>
            <a:r>
              <a:rPr lang="en-US" sz="1400" dirty="0"/>
              <a:t>Pages per Visit: </a:t>
            </a:r>
            <a:r>
              <a:rPr lang="en-US" sz="1400" dirty="0" smtClean="0"/>
              <a:t>3.03</a:t>
            </a:r>
          </a:p>
          <a:p>
            <a:pPr marL="742950" lvl="1" indent="-285750">
              <a:buFont typeface="Arial" pitchFamily="34" charset="0"/>
              <a:buChar char="•"/>
            </a:pPr>
            <a:endParaRPr lang="en-US" sz="1400" dirty="0" smtClean="0"/>
          </a:p>
          <a:p>
            <a:pPr marL="742950" lvl="1" indent="-285750">
              <a:buFont typeface="Arial" pitchFamily="34" charset="0"/>
              <a:buChar char="•"/>
            </a:pPr>
            <a:endParaRPr lang="en-US" sz="1400" dirty="0"/>
          </a:p>
          <a:p>
            <a:pPr lvl="1"/>
            <a:r>
              <a:rPr lang="en-US" b="1" dirty="0"/>
              <a:t>Last 6 Months</a:t>
            </a:r>
          </a:p>
          <a:p>
            <a:pPr marL="742950" lvl="1" indent="-285750">
              <a:buFont typeface="Arial" pitchFamily="34" charset="0"/>
              <a:buChar char="•"/>
            </a:pPr>
            <a:r>
              <a:rPr lang="en-US" sz="1400" dirty="0"/>
              <a:t>240 </a:t>
            </a:r>
            <a:r>
              <a:rPr lang="en-US" sz="1400" dirty="0" smtClean="0"/>
              <a:t>visits/week</a:t>
            </a:r>
            <a:endParaRPr lang="en-US" sz="1400" dirty="0"/>
          </a:p>
          <a:p>
            <a:pPr marL="742950" lvl="1" indent="-285750">
              <a:buFont typeface="Arial" pitchFamily="34" charset="0"/>
              <a:buChar char="•"/>
            </a:pPr>
            <a:r>
              <a:rPr lang="en-US" sz="1400" dirty="0"/>
              <a:t>New Visits:  63.75</a:t>
            </a:r>
          </a:p>
          <a:p>
            <a:pPr marL="742950" lvl="1" indent="-285750">
              <a:buFont typeface="Arial" pitchFamily="34" charset="0"/>
              <a:buChar char="•"/>
            </a:pPr>
            <a:r>
              <a:rPr lang="en-US" sz="1400" dirty="0"/>
              <a:t>Bounce Rate: 44.68%</a:t>
            </a:r>
          </a:p>
          <a:p>
            <a:pPr marL="742950" lvl="1" indent="-285750">
              <a:buFont typeface="Arial" pitchFamily="34" charset="0"/>
              <a:buChar char="•"/>
            </a:pPr>
            <a:r>
              <a:rPr lang="en-US" sz="1400" dirty="0"/>
              <a:t>Avg. Time on Site: 3:00 Min </a:t>
            </a:r>
          </a:p>
          <a:p>
            <a:pPr marL="742950" lvl="1" indent="-285750">
              <a:buFont typeface="Arial" pitchFamily="34" charset="0"/>
              <a:buChar char="•"/>
            </a:pPr>
            <a:r>
              <a:rPr lang="en-US" sz="1400" dirty="0"/>
              <a:t>Pages per Visit: 3.10</a:t>
            </a:r>
          </a:p>
          <a:p>
            <a:pPr marL="742950" lvl="1" indent="-285750">
              <a:buFont typeface="Arial" pitchFamily="34" charset="0"/>
              <a:buChar char="•"/>
            </a:pPr>
            <a:endParaRPr lang="en-US" sz="1400" dirty="0"/>
          </a:p>
          <a:p>
            <a:pPr marL="285750" indent="-285750">
              <a:buFont typeface="Arial" pitchFamily="34" charset="0"/>
              <a:buChar char="•"/>
            </a:pPr>
            <a:endParaRPr lang="en-US" dirty="0"/>
          </a:p>
        </p:txBody>
      </p:sp>
    </p:spTree>
    <p:extLst>
      <p:ext uri="{BB962C8B-B14F-4D97-AF65-F5344CB8AC3E}">
        <p14:creationId xmlns:p14="http://schemas.microsoft.com/office/powerpoint/2010/main" val="2140725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and Language</a:t>
            </a:r>
            <a:endParaRPr lang="en-US" dirty="0"/>
          </a:p>
        </p:txBody>
      </p:sp>
      <p:sp>
        <p:nvSpPr>
          <p:cNvPr id="3" name="Content Placeholder 2"/>
          <p:cNvSpPr>
            <a:spLocks noGrp="1"/>
          </p:cNvSpPr>
          <p:nvPr>
            <p:ph idx="1"/>
          </p:nvPr>
        </p:nvSpPr>
        <p:spPr>
          <a:xfrm>
            <a:off x="457200" y="4343400"/>
            <a:ext cx="7543800" cy="1858963"/>
          </a:xfrm>
        </p:spPr>
        <p:txBody>
          <a:bodyPr>
            <a:normAutofit fontScale="92500"/>
          </a:bodyPr>
          <a:lstStyle/>
          <a:p>
            <a:r>
              <a:rPr lang="en-US" sz="2800" dirty="0" smtClean="0"/>
              <a:t>The majority of visits are from the Pacific Northwest, which is PCUN’s target audience.</a:t>
            </a:r>
          </a:p>
          <a:p>
            <a:r>
              <a:rPr lang="en-US" sz="2800" dirty="0" smtClean="0"/>
              <a:t>88.25% of visits use English browsers. It’s unclear whether users switch to Spanish upon arrival.</a:t>
            </a:r>
          </a:p>
          <a:p>
            <a:endParaRPr lang="en-US" sz="2800" dirty="0" smtClean="0"/>
          </a:p>
          <a:p>
            <a:endParaRPr lang="en-US" sz="2800" dirty="0"/>
          </a:p>
          <a:p>
            <a:endParaRPr lang="en-US" dirty="0"/>
          </a:p>
        </p:txBody>
      </p:sp>
      <p:pic>
        <p:nvPicPr>
          <p:cNvPr id="2052" name="Picture 4" descr="https://lh4.googleusercontent.com/8cPZM_1b2E59wPkJVKUISkk_fDa0tZJXtTv4rFOkp4FyQvGKRcqjGmYmy8AAPImpwvVEITKXeBd811HUqud9U0oDGIa_ekbvTXwQ0gREGo2VgRHbLY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295400"/>
            <a:ext cx="7772400" cy="2656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196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Usage</a:t>
            </a:r>
            <a:endParaRPr lang="en-US" dirty="0"/>
          </a:p>
        </p:txBody>
      </p:sp>
      <p:sp>
        <p:nvSpPr>
          <p:cNvPr id="3" name="Content Placeholder 2"/>
          <p:cNvSpPr>
            <a:spLocks noGrp="1"/>
          </p:cNvSpPr>
          <p:nvPr>
            <p:ph idx="1"/>
          </p:nvPr>
        </p:nvSpPr>
        <p:spPr>
          <a:xfrm>
            <a:off x="990600" y="4495800"/>
            <a:ext cx="7315200" cy="1904999"/>
          </a:xfrm>
        </p:spPr>
        <p:txBody>
          <a:bodyPr>
            <a:noAutofit/>
          </a:bodyPr>
          <a:lstStyle/>
          <a:p>
            <a:r>
              <a:rPr lang="en-US" sz="1600" dirty="0" smtClean="0"/>
              <a:t>62.02%  arrive organically or via free search </a:t>
            </a:r>
          </a:p>
          <a:p>
            <a:r>
              <a:rPr lang="en-US" sz="1600" dirty="0" smtClean="0"/>
              <a:t>22.17%  arrive directly and 15.8% arrive via referral</a:t>
            </a:r>
          </a:p>
          <a:p>
            <a:r>
              <a:rPr lang="en-US" sz="1600" dirty="0" smtClean="0"/>
              <a:t>Most searches revolve around PCUN or Radio </a:t>
            </a:r>
            <a:r>
              <a:rPr lang="en-US" sz="1600" dirty="0" err="1" smtClean="0"/>
              <a:t>Movimiento</a:t>
            </a:r>
            <a:r>
              <a:rPr lang="en-US" sz="1600" dirty="0" smtClean="0"/>
              <a:t>.</a:t>
            </a:r>
          </a:p>
          <a:p>
            <a:r>
              <a:rPr lang="en-US" sz="1600" dirty="0" smtClean="0"/>
              <a:t>Mobile and tablet browser usage is growing. </a:t>
            </a:r>
          </a:p>
          <a:p>
            <a:r>
              <a:rPr lang="en-US" sz="1600" dirty="0" smtClean="0"/>
              <a:t>Link metrics show strong domain strength for pcun.org: 61% Page Authority, </a:t>
            </a:r>
            <a:br>
              <a:rPr lang="en-US" sz="1600" dirty="0" smtClean="0"/>
            </a:br>
            <a:r>
              <a:rPr lang="en-US" sz="1600" dirty="0" smtClean="0"/>
              <a:t>55% Domain Authority, 229 Linking Root Domains, 4931 Total Links</a:t>
            </a:r>
            <a:endParaRPr lang="en-US" sz="1600" dirty="0"/>
          </a:p>
        </p:txBody>
      </p:sp>
      <p:pic>
        <p:nvPicPr>
          <p:cNvPr id="4" name="Picture 2" descr="https://lh6.googleusercontent.com/N3zjfruktlmYE0g-_W4S5riAUn5xrBRMYLJSzzQTx0E034yITmkwsBzKtc9CU3O1dT2imeG3dF-77JVZ8X51huspEVZmL2N4a925_UZA3zMqHN4oQm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295400"/>
            <a:ext cx="6553200" cy="2978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893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Root Domains</a:t>
            </a:r>
            <a:endParaRPr 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2063" y="2819400"/>
            <a:ext cx="6624138" cy="3489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064" y="1295400"/>
            <a:ext cx="6624137" cy="1302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4994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2392362"/>
          </a:xfrm>
        </p:spPr>
        <p:txBody>
          <a:bodyPr>
            <a:normAutofit/>
          </a:bodyPr>
          <a:lstStyle/>
          <a:p>
            <a:r>
              <a:rPr lang="en-US" dirty="0" smtClean="0"/>
              <a:t>PCUN.org Recommendations</a:t>
            </a:r>
            <a:br>
              <a:rPr lang="en-US" dirty="0" smtClean="0"/>
            </a:br>
            <a:r>
              <a:rPr lang="en-US" dirty="0" smtClean="0"/>
              <a:t/>
            </a:r>
            <a:br>
              <a:rPr lang="en-US" dirty="0" smtClean="0"/>
            </a:br>
            <a:r>
              <a:rPr lang="en-US" dirty="0" smtClean="0"/>
              <a:t>Get Back to Work!</a:t>
            </a:r>
            <a:endParaRPr lang="en-US" dirty="0"/>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505200"/>
            <a:ext cx="8229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6031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Increase On-Page SEO</a:t>
            </a:r>
            <a:endParaRPr lang="en-US" dirty="0"/>
          </a:p>
        </p:txBody>
      </p:sp>
      <p:sp>
        <p:nvSpPr>
          <p:cNvPr id="3" name="Content Placeholder 2"/>
          <p:cNvSpPr>
            <a:spLocks noGrp="1"/>
          </p:cNvSpPr>
          <p:nvPr>
            <p:ph idx="1"/>
          </p:nvPr>
        </p:nvSpPr>
        <p:spPr>
          <a:xfrm>
            <a:off x="457200" y="1295400"/>
            <a:ext cx="8458200" cy="4525963"/>
          </a:xfrm>
        </p:spPr>
        <p:txBody>
          <a:bodyPr>
            <a:noAutofit/>
          </a:bodyPr>
          <a:lstStyle/>
          <a:p>
            <a:endParaRPr lang="en-US" sz="1400" dirty="0" smtClean="0"/>
          </a:p>
          <a:p>
            <a:pPr fontAlgn="base">
              <a:spcBef>
                <a:spcPts val="600"/>
              </a:spcBef>
              <a:spcAft>
                <a:spcPts val="600"/>
              </a:spcAft>
            </a:pPr>
            <a:r>
              <a:rPr lang="en-US" sz="1800" b="1" dirty="0" smtClean="0"/>
              <a:t>Keyword Research:  </a:t>
            </a:r>
            <a:r>
              <a:rPr lang="en-US" sz="1800" dirty="0" smtClean="0"/>
              <a:t>Develop </a:t>
            </a:r>
            <a:r>
              <a:rPr lang="en-US" sz="1800" dirty="0"/>
              <a:t>a set of keywords for the most important pages on the site.  Each page should have a primary keyword and 4 </a:t>
            </a:r>
            <a:r>
              <a:rPr lang="en-US" sz="1800" dirty="0" smtClean="0"/>
              <a:t>- </a:t>
            </a:r>
            <a:r>
              <a:rPr lang="en-US" sz="1800" dirty="0"/>
              <a:t>5 secondary keywords.  </a:t>
            </a:r>
            <a:endParaRPr lang="en-US" sz="1800" dirty="0" smtClean="0"/>
          </a:p>
          <a:p>
            <a:pPr fontAlgn="base">
              <a:spcBef>
                <a:spcPts val="600"/>
              </a:spcBef>
              <a:spcAft>
                <a:spcPts val="600"/>
              </a:spcAft>
            </a:pPr>
            <a:r>
              <a:rPr lang="en-US" sz="1800" b="1" dirty="0" smtClean="0"/>
              <a:t>Employ Keywords:  </a:t>
            </a:r>
            <a:r>
              <a:rPr lang="en-US" sz="1800" dirty="0" smtClean="0"/>
              <a:t>Without </a:t>
            </a:r>
            <a:r>
              <a:rPr lang="en-US" sz="1800" dirty="0"/>
              <a:t>sacrificing the tone and voice of site or the user experience, the keywords should be employed within the URL, the &lt;title&gt; tag, meta-description, the Heading (H1) tag and body copy of the targeted pages.</a:t>
            </a:r>
          </a:p>
          <a:p>
            <a:pPr fontAlgn="base">
              <a:spcBef>
                <a:spcPts val="600"/>
              </a:spcBef>
              <a:spcAft>
                <a:spcPts val="600"/>
              </a:spcAft>
            </a:pPr>
            <a:r>
              <a:rPr lang="en-US" sz="1800" b="1" dirty="0"/>
              <a:t>The &lt;title&gt; </a:t>
            </a:r>
            <a:r>
              <a:rPr lang="en-US" sz="1800" b="1" dirty="0" smtClean="0"/>
              <a:t>tag:  </a:t>
            </a:r>
            <a:r>
              <a:rPr lang="en-US" sz="1800" dirty="0"/>
              <a:t>A</a:t>
            </a:r>
            <a:r>
              <a:rPr lang="en-US" sz="1800" dirty="0" smtClean="0"/>
              <a:t>ccounts </a:t>
            </a:r>
            <a:r>
              <a:rPr lang="en-US" sz="1800" dirty="0"/>
              <a:t>for approximately 39% of on-page SEO ranking factors so care should be take to crafted them carefully.  Best practices:</a:t>
            </a:r>
          </a:p>
          <a:p>
            <a:pPr lvl="1" fontAlgn="base">
              <a:spcBef>
                <a:spcPts val="600"/>
              </a:spcBef>
              <a:spcAft>
                <a:spcPts val="600"/>
              </a:spcAft>
            </a:pPr>
            <a:r>
              <a:rPr lang="en-US" sz="1800" dirty="0"/>
              <a:t>Each page should have a unique &lt;title&gt; tag.</a:t>
            </a:r>
          </a:p>
          <a:p>
            <a:pPr lvl="1" fontAlgn="base">
              <a:spcBef>
                <a:spcPts val="600"/>
              </a:spcBef>
              <a:spcAft>
                <a:spcPts val="600"/>
              </a:spcAft>
            </a:pPr>
            <a:r>
              <a:rPr lang="en-US" sz="1800" dirty="0"/>
              <a:t>Limit character length to 70 since beyond that the search engines truncate the results.</a:t>
            </a:r>
          </a:p>
          <a:p>
            <a:pPr lvl="1" fontAlgn="base">
              <a:spcBef>
                <a:spcPts val="600"/>
              </a:spcBef>
              <a:spcAft>
                <a:spcPts val="600"/>
              </a:spcAft>
            </a:pPr>
            <a:r>
              <a:rPr lang="en-US" sz="1800" dirty="0"/>
              <a:t>Include the most important keywords first.</a:t>
            </a:r>
          </a:p>
          <a:p>
            <a:pPr lvl="1" fontAlgn="base">
              <a:spcBef>
                <a:spcPts val="600"/>
              </a:spcBef>
              <a:spcAft>
                <a:spcPts val="600"/>
              </a:spcAft>
            </a:pPr>
            <a:r>
              <a:rPr lang="en-US" sz="1800" dirty="0"/>
              <a:t>Do not include both Spanish and English in the same tag</a:t>
            </a:r>
            <a:r>
              <a:rPr lang="en-US" sz="1800" dirty="0" smtClean="0"/>
              <a:t>.</a:t>
            </a:r>
            <a:endParaRPr lang="en-US" sz="1800" dirty="0"/>
          </a:p>
        </p:txBody>
      </p:sp>
    </p:spTree>
    <p:extLst>
      <p:ext uri="{BB962C8B-B14F-4D97-AF65-F5344CB8AC3E}">
        <p14:creationId xmlns:p14="http://schemas.microsoft.com/office/powerpoint/2010/main" val="2852346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Ways to Increase On-Page SEO</a:t>
            </a:r>
            <a:endParaRPr lang="en-US" dirty="0"/>
          </a:p>
        </p:txBody>
      </p:sp>
      <p:sp>
        <p:nvSpPr>
          <p:cNvPr id="3" name="Content Placeholder 2"/>
          <p:cNvSpPr>
            <a:spLocks noGrp="1"/>
          </p:cNvSpPr>
          <p:nvPr>
            <p:ph idx="1"/>
          </p:nvPr>
        </p:nvSpPr>
        <p:spPr>
          <a:xfrm>
            <a:off x="457200" y="1447800"/>
            <a:ext cx="8229600" cy="4525963"/>
          </a:xfrm>
        </p:spPr>
        <p:txBody>
          <a:bodyPr>
            <a:noAutofit/>
          </a:bodyPr>
          <a:lstStyle/>
          <a:p>
            <a:pPr fontAlgn="base">
              <a:spcBef>
                <a:spcPts val="600"/>
              </a:spcBef>
              <a:spcAft>
                <a:spcPts val="600"/>
              </a:spcAft>
            </a:pPr>
            <a:r>
              <a:rPr lang="en-US" sz="1800" b="1" dirty="0" smtClean="0"/>
              <a:t>Meta-description:  </a:t>
            </a:r>
            <a:r>
              <a:rPr lang="en-US" sz="1800" dirty="0" smtClean="0"/>
              <a:t>While </a:t>
            </a:r>
            <a:r>
              <a:rPr lang="en-US" sz="1800" dirty="0"/>
              <a:t>the meta-description does not influence rankings it does impact the conversion rate from SERP to site.  Best practices include:</a:t>
            </a:r>
          </a:p>
          <a:p>
            <a:pPr lvl="1" fontAlgn="base">
              <a:spcBef>
                <a:spcPts val="0"/>
              </a:spcBef>
            </a:pPr>
            <a:r>
              <a:rPr lang="en-US" sz="1800" dirty="0" smtClean="0"/>
              <a:t>Limit to 160 characters</a:t>
            </a:r>
          </a:p>
          <a:p>
            <a:pPr lvl="1" fontAlgn="base">
              <a:spcBef>
                <a:spcPts val="0"/>
              </a:spcBef>
            </a:pPr>
            <a:r>
              <a:rPr lang="en-US" sz="1800" dirty="0" smtClean="0"/>
              <a:t>Employ </a:t>
            </a:r>
            <a:r>
              <a:rPr lang="en-US" sz="1800" dirty="0"/>
              <a:t>a strong call-to-action (buy, find, get, shop, help</a:t>
            </a:r>
            <a:r>
              <a:rPr lang="en-US" sz="1800" dirty="0" smtClean="0"/>
              <a:t>).  </a:t>
            </a:r>
          </a:p>
          <a:p>
            <a:pPr lvl="1" fontAlgn="base">
              <a:spcBef>
                <a:spcPts val="0"/>
              </a:spcBef>
            </a:pPr>
            <a:r>
              <a:rPr lang="en-US" sz="1800" dirty="0" smtClean="0"/>
              <a:t>Include </a:t>
            </a:r>
            <a:r>
              <a:rPr lang="en-US" sz="1800" dirty="0"/>
              <a:t>a value proposition (what’s in it for the user</a:t>
            </a:r>
            <a:r>
              <a:rPr lang="en-US" sz="1800" dirty="0" smtClean="0"/>
              <a:t>).</a:t>
            </a:r>
          </a:p>
          <a:p>
            <a:pPr lvl="1" fontAlgn="base">
              <a:spcBef>
                <a:spcPts val="600"/>
              </a:spcBef>
              <a:spcAft>
                <a:spcPts val="600"/>
              </a:spcAft>
            </a:pPr>
            <a:r>
              <a:rPr lang="en-US" sz="1800" dirty="0" smtClean="0"/>
              <a:t>Use important keywords close to the beginning of the meta-description; search query terms are </a:t>
            </a:r>
            <a:r>
              <a:rPr lang="en-US" sz="1800" b="1" u="sng" dirty="0" smtClean="0"/>
              <a:t>bolded</a:t>
            </a:r>
            <a:r>
              <a:rPr lang="en-US" sz="1800" dirty="0" smtClean="0"/>
              <a:t> which helps with SERP to site conversion.</a:t>
            </a:r>
          </a:p>
          <a:p>
            <a:pPr fontAlgn="base">
              <a:spcBef>
                <a:spcPts val="600"/>
              </a:spcBef>
              <a:spcAft>
                <a:spcPts val="600"/>
              </a:spcAft>
            </a:pPr>
            <a:r>
              <a:rPr lang="en-US" sz="1800" b="1" dirty="0" smtClean="0"/>
              <a:t>H1 tag: </a:t>
            </a:r>
            <a:r>
              <a:rPr lang="en-US" sz="1800" dirty="0"/>
              <a:t>should be short (1-3 words) and include the pages primary and secondary keywords.</a:t>
            </a:r>
          </a:p>
          <a:p>
            <a:pPr fontAlgn="base">
              <a:spcBef>
                <a:spcPts val="600"/>
              </a:spcBef>
              <a:spcAft>
                <a:spcPts val="600"/>
              </a:spcAft>
            </a:pPr>
            <a:r>
              <a:rPr lang="en-US" sz="1800" b="1" dirty="0" smtClean="0"/>
              <a:t>Body Copy: </a:t>
            </a:r>
            <a:r>
              <a:rPr lang="en-US" sz="1800" dirty="0" smtClean="0"/>
              <a:t>A </a:t>
            </a:r>
            <a:r>
              <a:rPr lang="en-US" sz="1800" dirty="0"/>
              <a:t>small body copy snippet of approximately 250 words should be created for each important page.  The body copy should describe the purpose of the page and employ the primary and secondary keywords developed specifically for the page.  Additionally it would be helpful to </a:t>
            </a:r>
            <a:r>
              <a:rPr lang="en-US" sz="1800" dirty="0" smtClean="0"/>
              <a:t>cross-link </a:t>
            </a:r>
            <a:r>
              <a:rPr lang="en-US" sz="1800" dirty="0"/>
              <a:t>to other important pages on the </a:t>
            </a:r>
            <a:r>
              <a:rPr lang="en-US" sz="1800" dirty="0" smtClean="0"/>
              <a:t>site.</a:t>
            </a:r>
            <a:endParaRPr lang="en-US" sz="1800" dirty="0"/>
          </a:p>
          <a:p>
            <a:endParaRPr lang="en-US" sz="1800" dirty="0"/>
          </a:p>
          <a:p>
            <a:endParaRPr lang="en-US" sz="1800" dirty="0"/>
          </a:p>
          <a:p>
            <a:pPr>
              <a:spcBef>
                <a:spcPts val="600"/>
              </a:spcBef>
              <a:spcAft>
                <a:spcPts val="600"/>
              </a:spcAft>
            </a:pPr>
            <a:endParaRPr lang="en-US" sz="4000" dirty="0"/>
          </a:p>
        </p:txBody>
      </p:sp>
    </p:spTree>
    <p:extLst>
      <p:ext uri="{BB962C8B-B14F-4D97-AF65-F5344CB8AC3E}">
        <p14:creationId xmlns:p14="http://schemas.microsoft.com/office/powerpoint/2010/main" val="3929372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 Page Recommendations</a:t>
            </a:r>
            <a:endParaRPr lang="en-US" dirty="0"/>
          </a:p>
        </p:txBody>
      </p:sp>
      <p:sp>
        <p:nvSpPr>
          <p:cNvPr id="3" name="Content Placeholder 2"/>
          <p:cNvSpPr>
            <a:spLocks noGrp="1"/>
          </p:cNvSpPr>
          <p:nvPr>
            <p:ph idx="1"/>
          </p:nvPr>
        </p:nvSpPr>
        <p:spPr>
          <a:xfrm>
            <a:off x="457200" y="1524000"/>
            <a:ext cx="8229600" cy="4525963"/>
          </a:xfrm>
        </p:spPr>
        <p:txBody>
          <a:bodyPr>
            <a:noAutofit/>
          </a:bodyPr>
          <a:lstStyle/>
          <a:p>
            <a:pPr fontAlgn="base">
              <a:lnSpc>
                <a:spcPct val="120000"/>
              </a:lnSpc>
              <a:spcBef>
                <a:spcPts val="1200"/>
              </a:spcBef>
              <a:spcAft>
                <a:spcPts val="600"/>
              </a:spcAft>
            </a:pPr>
            <a:r>
              <a:rPr lang="en-US" sz="2000" dirty="0" smtClean="0"/>
              <a:t>State the PCUN mission</a:t>
            </a:r>
          </a:p>
          <a:p>
            <a:pPr fontAlgn="base">
              <a:lnSpc>
                <a:spcPct val="120000"/>
              </a:lnSpc>
              <a:spcBef>
                <a:spcPts val="1200"/>
              </a:spcBef>
              <a:spcAft>
                <a:spcPts val="600"/>
              </a:spcAft>
            </a:pPr>
            <a:r>
              <a:rPr lang="en-US" sz="2000" dirty="0" smtClean="0"/>
              <a:t>In embedded YouTube frame, include video profile </a:t>
            </a:r>
            <a:r>
              <a:rPr lang="en-US" sz="2000" dirty="0"/>
              <a:t>of </a:t>
            </a:r>
            <a:r>
              <a:rPr lang="en-US" sz="2000" dirty="0" smtClean="0"/>
              <a:t>union member or leader to humanize the site and show what PCUN is about.  Rotate videos.</a:t>
            </a:r>
          </a:p>
          <a:p>
            <a:pPr fontAlgn="base">
              <a:lnSpc>
                <a:spcPct val="120000"/>
              </a:lnSpc>
              <a:spcBef>
                <a:spcPts val="1200"/>
              </a:spcBef>
              <a:spcAft>
                <a:spcPts val="600"/>
              </a:spcAft>
            </a:pPr>
            <a:r>
              <a:rPr lang="en-US" sz="2000" dirty="0" smtClean="0"/>
              <a:t>Add a Calendar feature and populate with announcements, events, and community happenings information. </a:t>
            </a:r>
          </a:p>
          <a:p>
            <a:pPr fontAlgn="base">
              <a:lnSpc>
                <a:spcPct val="120000"/>
              </a:lnSpc>
              <a:spcBef>
                <a:spcPts val="1200"/>
              </a:spcBef>
              <a:spcAft>
                <a:spcPts val="600"/>
              </a:spcAft>
            </a:pPr>
            <a:r>
              <a:rPr lang="en-US" sz="2000" dirty="0" smtClean="0"/>
              <a:t>Add </a:t>
            </a:r>
            <a:r>
              <a:rPr lang="en-US" sz="2000" dirty="0"/>
              <a:t>a </a:t>
            </a:r>
            <a:r>
              <a:rPr lang="en-US" sz="2000" dirty="0" smtClean="0"/>
              <a:t>Donate button </a:t>
            </a:r>
            <a:r>
              <a:rPr lang="en-US" sz="2000" dirty="0"/>
              <a:t>with a timely call to action “Help </a:t>
            </a:r>
            <a:r>
              <a:rPr lang="en-US" sz="2000" dirty="0" smtClean="0"/>
              <a:t>build </a:t>
            </a:r>
            <a:r>
              <a:rPr lang="en-US" sz="2000" dirty="0"/>
              <a:t>the CLI</a:t>
            </a:r>
            <a:r>
              <a:rPr lang="en-US" sz="2000" dirty="0" smtClean="0"/>
              <a:t>” or </a:t>
            </a:r>
            <a:r>
              <a:rPr lang="en-US" sz="2000" dirty="0"/>
              <a:t>“Wish List” that </a:t>
            </a:r>
            <a:r>
              <a:rPr lang="en-US" sz="2000" dirty="0" smtClean="0"/>
              <a:t>links </a:t>
            </a:r>
            <a:r>
              <a:rPr lang="en-US" sz="2000" dirty="0"/>
              <a:t>to a donations page. </a:t>
            </a:r>
            <a:endParaRPr lang="en-US" sz="2000" dirty="0" smtClean="0"/>
          </a:p>
          <a:p>
            <a:pPr fontAlgn="base">
              <a:lnSpc>
                <a:spcPct val="120000"/>
              </a:lnSpc>
              <a:spcBef>
                <a:spcPts val="1200"/>
              </a:spcBef>
              <a:spcAft>
                <a:spcPts val="600"/>
              </a:spcAft>
            </a:pPr>
            <a:r>
              <a:rPr lang="en-US" sz="2000" dirty="0" smtClean="0"/>
              <a:t>Add  Twitter feed displaying  </a:t>
            </a:r>
            <a:r>
              <a:rPr lang="en-US" sz="2000" b="1" dirty="0" smtClean="0"/>
              <a:t>#</a:t>
            </a:r>
            <a:r>
              <a:rPr lang="en-US" sz="2000" b="1" dirty="0" err="1" smtClean="0"/>
              <a:t>pcun</a:t>
            </a:r>
            <a:r>
              <a:rPr lang="en-US" sz="2000" b="1" dirty="0" smtClean="0"/>
              <a:t> </a:t>
            </a:r>
            <a:r>
              <a:rPr lang="en-US" sz="2000" dirty="0" err="1" smtClean="0"/>
              <a:t>hashtag</a:t>
            </a:r>
            <a:r>
              <a:rPr lang="en-US" sz="2000" dirty="0" smtClean="0"/>
              <a:t> activity no page.  </a:t>
            </a:r>
          </a:p>
          <a:p>
            <a:pPr fontAlgn="base">
              <a:lnSpc>
                <a:spcPct val="120000"/>
              </a:lnSpc>
              <a:spcBef>
                <a:spcPts val="1200"/>
              </a:spcBef>
              <a:spcAft>
                <a:spcPts val="600"/>
              </a:spcAft>
            </a:pPr>
            <a:r>
              <a:rPr lang="en-US" sz="2000" dirty="0" smtClean="0"/>
              <a:t>Optimize page for display on mobile devices.</a:t>
            </a:r>
          </a:p>
          <a:p>
            <a:pPr fontAlgn="base">
              <a:lnSpc>
                <a:spcPct val="120000"/>
              </a:lnSpc>
              <a:spcBef>
                <a:spcPts val="1200"/>
              </a:spcBef>
              <a:spcAft>
                <a:spcPts val="600"/>
              </a:spcAft>
            </a:pPr>
            <a:endParaRPr lang="en-US" sz="2000" dirty="0" smtClean="0"/>
          </a:p>
        </p:txBody>
      </p:sp>
    </p:spTree>
    <p:extLst>
      <p:ext uri="{BB962C8B-B14F-4D97-AF65-F5344CB8AC3E}">
        <p14:creationId xmlns:p14="http://schemas.microsoft.com/office/powerpoint/2010/main" val="4098936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788</Words>
  <Application>Microsoft Office PowerPoint</Application>
  <PresentationFormat>On-screen Show (4:3)</PresentationFormat>
  <Paragraphs>91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PCUN Mission</vt:lpstr>
      <vt:lpstr>Visitors Overview Last 6 Months</vt:lpstr>
      <vt:lpstr>Location and Language</vt:lpstr>
      <vt:lpstr>Site Usage</vt:lpstr>
      <vt:lpstr>Linking Root Domains</vt:lpstr>
      <vt:lpstr>PCUN.org Recommendations  Get Back to Work!</vt:lpstr>
      <vt:lpstr>How to Increase On-Page SEO</vt:lpstr>
      <vt:lpstr>More Ways to Increase On-Page SEO</vt:lpstr>
      <vt:lpstr>Home Page Recommendations</vt:lpstr>
      <vt:lpstr>Sitewide Recommendations</vt:lpstr>
      <vt:lpstr>KPCN Recommendations</vt:lpstr>
      <vt:lpstr>Conclusions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dc:creator>
  <cp:lastModifiedBy>jbarnes</cp:lastModifiedBy>
  <cp:revision>47</cp:revision>
  <dcterms:created xsi:type="dcterms:W3CDTF">2012-03-11T23:27:59Z</dcterms:created>
  <dcterms:modified xsi:type="dcterms:W3CDTF">2012-03-13T22:29:37Z</dcterms:modified>
</cp:coreProperties>
</file>